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7" r:id="rId4"/>
    <p:sldId id="271" r:id="rId5"/>
    <p:sldId id="266" r:id="rId6"/>
    <p:sldId id="268" r:id="rId7"/>
    <p:sldId id="273" r:id="rId8"/>
    <p:sldId id="269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E8E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562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30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8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76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37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36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8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08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18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815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93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FC8FE3-09E2-4507-80C1-D36EAAF90223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5CACBB-E7C7-4EDC-8FA3-A090C4EA93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87C1FA-FF61-4129-B027-E04F56F5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跨域學習介紹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6F2711-00FD-4E4C-A8D5-7566E45C5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目前規劃的「跨域學習」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「雙主修」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「輔系」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「跨領域學程」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「他系專長學程」 </a:t>
            </a: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我們推動「跨域學習」希冀協助學生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具備本系專業知能外，亦能延伸跨足至另一專業學習的機會。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於就學期間即共同累積兩種以上專業能力，相信這將是您面對未來工作挑戰的一大助益。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146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1"/>
    </mc:Choice>
    <mc:Fallback xmlns="">
      <p:transition spd="slow" advTm="56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F289FCA8-FD15-493B-B989-BAC925CDB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65829"/>
              </p:ext>
            </p:extLst>
          </p:nvPr>
        </p:nvGraphicFramePr>
        <p:xfrm>
          <a:off x="2042633" y="503853"/>
          <a:ext cx="8883944" cy="5489598"/>
        </p:xfrm>
        <a:graphic>
          <a:graphicData uri="http://schemas.openxmlformats.org/drawingml/2006/table">
            <a:tbl>
              <a:tblPr/>
              <a:tblGrid>
                <a:gridCol w="1421431">
                  <a:extLst>
                    <a:ext uri="{9D8B030D-6E8A-4147-A177-3AD203B41FA5}">
                      <a16:colId xmlns:a16="http://schemas.microsoft.com/office/drawing/2014/main" val="2154228849"/>
                    </a:ext>
                  </a:extLst>
                </a:gridCol>
                <a:gridCol w="1865628">
                  <a:extLst>
                    <a:ext uri="{9D8B030D-6E8A-4147-A177-3AD203B41FA5}">
                      <a16:colId xmlns:a16="http://schemas.microsoft.com/office/drawing/2014/main" val="1860624122"/>
                    </a:ext>
                  </a:extLst>
                </a:gridCol>
                <a:gridCol w="1865629">
                  <a:extLst>
                    <a:ext uri="{9D8B030D-6E8A-4147-A177-3AD203B41FA5}">
                      <a16:colId xmlns:a16="http://schemas.microsoft.com/office/drawing/2014/main" val="1107494508"/>
                    </a:ext>
                  </a:extLst>
                </a:gridCol>
                <a:gridCol w="1865628">
                  <a:extLst>
                    <a:ext uri="{9D8B030D-6E8A-4147-A177-3AD203B41FA5}">
                      <a16:colId xmlns:a16="http://schemas.microsoft.com/office/drawing/2014/main" val="3828168552"/>
                    </a:ext>
                  </a:extLst>
                </a:gridCol>
                <a:gridCol w="1865628">
                  <a:extLst>
                    <a:ext uri="{9D8B030D-6E8A-4147-A177-3AD203B41FA5}">
                      <a16:colId xmlns:a16="http://schemas.microsoft.com/office/drawing/2014/main" val="4189126367"/>
                    </a:ext>
                  </a:extLst>
                </a:gridCol>
              </a:tblGrid>
              <a:tr h="4105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※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數位媒體設計學系「跨域學習」申請說明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教務處查詢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88E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67930"/>
                  </a:ext>
                </a:extLst>
              </a:tr>
              <a:tr h="43271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　　　明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　　　系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　主　修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他系專長學程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跨領域學程</a:t>
                      </a:r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88E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05702"/>
                  </a:ext>
                </a:extLst>
              </a:tr>
              <a:tr h="6624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申請時間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自入學第二學年起，於期中考過後，依教務處公告時間辦理申請。</a:t>
                      </a:r>
                    </a:p>
                  </a:txBody>
                  <a:tcPr marL="59607" marR="59607" marT="29804" marB="298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自學生一年級下學期至三年級間，開放每學期第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週公告期間辦理申請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變更。</a:t>
                      </a:r>
                    </a:p>
                  </a:txBody>
                  <a:tcPr marL="59607" marR="59607" marT="29804" marB="298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62000">
                          <a:schemeClr val="accent5">
                            <a:lumMod val="45000"/>
                            <a:lumOff val="55000"/>
                          </a:schemeClr>
                        </a:gs>
                        <a:gs pos="26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6448169"/>
                  </a:ext>
                </a:extLst>
              </a:tr>
              <a:tr h="6624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申請項目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輔系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雙主修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他系專長學程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校內跨領域學程</a:t>
                      </a:r>
                      <a:b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跨校跨領域學程</a:t>
                      </a:r>
                    </a:p>
                    <a:p>
                      <a:pPr algn="ctr" font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D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38345"/>
                  </a:ext>
                </a:extLst>
              </a:tr>
              <a:tr h="14281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修讀規定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延長修業期限與一般生相同，至多為兩年。</a:t>
                      </a:r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於延長修業期限兩年屆滿後，仍未修畢雙主修應修科目與學分者，得再申請延長修業期限一年。</a:t>
                      </a:r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他系專長學程：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15~16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學分。</a:t>
                      </a:r>
                      <a:b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次專長：請修畢提供他系專長學程的學系開設之三門專業課程。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至少修達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學分，</a:t>
                      </a:r>
                      <a:b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請依各學程課規規定修課。</a:t>
                      </a:r>
                    </a:p>
                    <a:p>
                      <a:pPr algn="l" font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0006"/>
                  </a:ext>
                </a:extLst>
              </a:tr>
              <a:tr h="135855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應修得學分數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69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94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7"/>
    </mc:Choice>
    <mc:Fallback xmlns="">
      <p:transition spd="slow" advTm="104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81DF04-4C8A-48F4-A506-39D68F98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028825" cy="132556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雙主修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6764FF-09DD-48FF-9F18-B7DB61E0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55000" lnSpcReduction="20000"/>
          </a:bodyPr>
          <a:lstStyle/>
          <a:p>
            <a:pPr fontAlgn="ctr"/>
            <a:r>
              <a:rPr lang="zh-TW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</a:t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自入學</a:t>
            </a:r>
            <a:r>
              <a:rPr lang="zh-TW" altLang="zh-TW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第二學年起</a:t>
            </a: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，於</a:t>
            </a:r>
            <a:r>
              <a:rPr lang="zh-TW" altLang="zh-TW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期中考過後</a:t>
            </a: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，依教務處公告時間辦理申請。</a:t>
            </a:r>
          </a:p>
          <a:p>
            <a:pPr fontAlgn="ctr"/>
            <a:r>
              <a:rPr lang="zh-TW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申請項目</a:t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雙主修</a:t>
            </a:r>
          </a:p>
          <a:p>
            <a:pPr fontAlgn="ctr"/>
            <a:r>
              <a:rPr lang="zh-TW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修讀規定</a:t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至少修達</a:t>
            </a:r>
            <a:r>
              <a:rPr lang="en-US" altLang="zh-TW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zh-TW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zh-TW" sz="3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，請依加修學系課規規定修課。修讀雙主修</a:t>
            </a:r>
            <a:b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學生於延長修業期限二年屆滿後，仍未修畢雙主修應修科目與學分者，得再申請延長修業期限一年。</a:t>
            </a:r>
            <a:endParaRPr lang="en-US" altLang="zh-TW" sz="3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修讀完成後畢業證書按所修項目加註說明文字</a:t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校內雙主修：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加註“○○雙主修”。</a:t>
            </a:r>
            <a:b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中醫大雙主修：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加註“中國醫藥大學○○雙主修”。</a:t>
            </a:r>
            <a:endParaRPr lang="en-US" altLang="zh-TW" sz="3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可考證照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b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ACA Illustrator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ACA Photoshop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ACA Premiere Pro 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TQC+ Illustrator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TQC+ Photoshop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TQC+ Premiere Pro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ACP MAYA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ACP 3ds MAX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ITE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數位內容遊戲企劃專業人員、</a:t>
            </a:r>
            <a:r>
              <a:rPr lang="en-US" altLang="zh-TW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ITE</a:t>
            </a:r>
            <a:r>
              <a:rPr lang="zh-TW" altLang="en-US" sz="3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數位內容遊戲美術專業人員</a:t>
            </a:r>
            <a:endParaRPr lang="en-US" altLang="zh-TW" sz="3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ctr">
              <a:buNone/>
            </a:pPr>
            <a:endParaRPr lang="zh-TW" altLang="zh-TW" sz="3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277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3"/>
    </mc:Choice>
    <mc:Fallback xmlns="">
      <p:transition spd="slow" advTm="1062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87369BC8-90AD-464A-8F16-AD467FC675B9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3338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83D74B4-E012-4B4A-B201-A2983883F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82721"/>
              </p:ext>
            </p:extLst>
          </p:nvPr>
        </p:nvGraphicFramePr>
        <p:xfrm>
          <a:off x="4871084" y="597891"/>
          <a:ext cx="5558791" cy="5662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68">
                  <a:extLst>
                    <a:ext uri="{9D8B030D-6E8A-4147-A177-3AD203B41FA5}">
                      <a16:colId xmlns:a16="http://schemas.microsoft.com/office/drawing/2014/main" val="2872897217"/>
                    </a:ext>
                  </a:extLst>
                </a:gridCol>
                <a:gridCol w="921068">
                  <a:extLst>
                    <a:ext uri="{9D8B030D-6E8A-4147-A177-3AD203B41FA5}">
                      <a16:colId xmlns:a16="http://schemas.microsoft.com/office/drawing/2014/main" val="3481455465"/>
                    </a:ext>
                  </a:extLst>
                </a:gridCol>
                <a:gridCol w="1659255">
                  <a:extLst>
                    <a:ext uri="{9D8B030D-6E8A-4147-A177-3AD203B41FA5}">
                      <a16:colId xmlns:a16="http://schemas.microsoft.com/office/drawing/2014/main" val="36577008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62919093"/>
                    </a:ext>
                  </a:extLst>
                </a:gridCol>
              </a:tblGrid>
              <a:tr h="514747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雙主修學程</a:t>
                      </a:r>
                      <a:r>
                        <a:rPr lang="en-US" altLang="zh-TW" sz="18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擇一</a:t>
                      </a:r>
                      <a:r>
                        <a:rPr lang="en-US" altLang="zh-TW" sz="18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86234"/>
                  </a:ext>
                </a:extLst>
              </a:tr>
              <a:tr h="514747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動畫學程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遊戲學程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8876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49187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動態素描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互動程式設計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552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角色動畫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場景設計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0319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動畫視覺風格設計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遊戲概念設計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38592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角色動畫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角色建模設計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96715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角色骨架設定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互動媒體設計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97269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動態圖像設計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實驗遊戲設計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37830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數位特效設計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數位遊戲設計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810192"/>
                  </a:ext>
                </a:extLst>
              </a:tr>
              <a:tr h="514747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擇一學程學分數 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286652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EEBD0E7-0A6D-411F-A3DE-9454FA815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94731"/>
              </p:ext>
            </p:extLst>
          </p:nvPr>
        </p:nvGraphicFramePr>
        <p:xfrm>
          <a:off x="2042838" y="597891"/>
          <a:ext cx="2828246" cy="617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68">
                  <a:extLst>
                    <a:ext uri="{9D8B030D-6E8A-4147-A177-3AD203B41FA5}">
                      <a16:colId xmlns:a16="http://schemas.microsoft.com/office/drawing/2014/main" val="2872897217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3481455465"/>
                    </a:ext>
                  </a:extLst>
                </a:gridCol>
              </a:tblGrid>
              <a:tr h="51256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學分數及修習科目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86234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49187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設計概論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552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設計素描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0319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設計繪畫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38592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色彩計畫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96715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電腦繪圖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97269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插畫風格創作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37830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故事與分鏡設計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810192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攝影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84170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數位剪輯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336884"/>
                  </a:ext>
                </a:extLst>
              </a:tr>
              <a:tr h="514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總學分數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610944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75F83993-DFC2-4464-8EE2-7BFC3909C6C6}"/>
              </a:ext>
            </a:extLst>
          </p:cNvPr>
          <p:cNvSpPr/>
          <p:nvPr/>
        </p:nvSpPr>
        <p:spPr>
          <a:xfrm>
            <a:off x="2042838" y="13622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雙主修學分及修習科目</a:t>
            </a:r>
          </a:p>
        </p:txBody>
      </p:sp>
    </p:spTree>
    <p:extLst>
      <p:ext uri="{BB962C8B-B14F-4D97-AF65-F5344CB8AC3E}">
        <p14:creationId xmlns:p14="http://schemas.microsoft.com/office/powerpoint/2010/main" val="337582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1"/>
    </mc:Choice>
    <mc:Fallback xmlns="">
      <p:transition spd="slow" advTm="1030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5FDDB5-6B7D-40A9-81A4-E6413E5E3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771650" cy="132556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A7CA4E-9DAF-43C3-BE08-DB1A30AD0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7381875" cy="4691063"/>
          </a:xfrm>
        </p:spPr>
        <p:txBody>
          <a:bodyPr>
            <a:normAutofit/>
          </a:bodyPr>
          <a:lstStyle/>
          <a:p>
            <a:pPr fontAlgn="ctr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自入學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第二學年起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，於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期中考過後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，依教務處公告時間辦理申請。</a:t>
            </a:r>
          </a:p>
          <a:p>
            <a:pPr fontAlgn="ctr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申請項目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輔系</a:t>
            </a:r>
          </a:p>
          <a:p>
            <a:pPr fontAlgn="ctr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修讀規定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至少修達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學分以上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，請依加修學系課規規定修課。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輔系學分，應在主系規定最低畢業學分數以外加修之。其延長修業期限與一般生相同，至多為二年。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修讀完成後畢業證書按所修項目加註說明文字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校內輔系：加註“○○輔系”。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中醫大輔系：加註“中國醫藥大學○○輔系”。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可考證照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ACA Illustrator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ACA Photoshop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ACA Premiere Pro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TQC+ Illustrator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TQC+ Photoshop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TQC+ Premiere Pro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C0587B9-FF08-4719-8BBF-2C62576F1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48406"/>
              </p:ext>
            </p:extLst>
          </p:nvPr>
        </p:nvGraphicFramePr>
        <p:xfrm>
          <a:off x="8345804" y="246856"/>
          <a:ext cx="2828246" cy="617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68">
                  <a:extLst>
                    <a:ext uri="{9D8B030D-6E8A-4147-A177-3AD203B41FA5}">
                      <a16:colId xmlns:a16="http://schemas.microsoft.com/office/drawing/2014/main" val="2872897217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3481455465"/>
                    </a:ext>
                  </a:extLst>
                </a:gridCol>
              </a:tblGrid>
              <a:tr h="514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學分數及修習科目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86234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49187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設計概論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552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設計素描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0319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設計繪畫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38592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色彩計畫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96715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電腦繪圖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97269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插畫風格創作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37830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故事與分鏡設計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810192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攝影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84170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數位剪輯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336884"/>
                  </a:ext>
                </a:extLst>
              </a:tr>
              <a:tr h="514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總學分數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61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2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07"/>
    </mc:Choice>
    <mc:Fallback xmlns="">
      <p:transition spd="slow" advTm="1040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347F30-0A77-4C65-9DEF-84E481A6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3304"/>
            <a:ext cx="10058400" cy="1371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跨領域學程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E185D4-5497-4853-82EF-F91B65037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238"/>
            <a:ext cx="10515600" cy="4351338"/>
          </a:xfrm>
        </p:spPr>
        <p:txBody>
          <a:bodyPr>
            <a:normAutofit fontScale="40000" lnSpcReduction="20000"/>
          </a:bodyPr>
          <a:lstStyle/>
          <a:p>
            <a:pPr fontAlgn="ctr"/>
            <a:r>
              <a:rPr lang="zh-TW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</a:t>
            </a:r>
            <a:b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自學生一年級下學期至三年級間，開放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每學期第</a:t>
            </a:r>
            <a: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公告期間辦理申請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變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更。</a:t>
            </a:r>
          </a:p>
          <a:p>
            <a:pPr fontAlgn="ctr"/>
            <a:r>
              <a:rPr lang="zh-TW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申請項目</a:t>
            </a:r>
            <a:b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校內跨領域學程</a:t>
            </a:r>
            <a:b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跨校跨領域學程</a:t>
            </a:r>
          </a:p>
          <a:p>
            <a:pPr fontAlgn="ctr"/>
            <a:r>
              <a:rPr lang="zh-TW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修讀規定</a:t>
            </a:r>
            <a:b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至少修達</a:t>
            </a:r>
            <a:r>
              <a:rPr lang="en-US" altLang="zh-TW" sz="60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60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，請依各學程課規規定修課。</a:t>
            </a:r>
          </a:p>
          <a:p>
            <a:pPr fontAlgn="ctr"/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修讀完成後畢業證書按所修項目加註說明文字</a:t>
            </a:r>
            <a:b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校內跨領域學程：</a:t>
            </a:r>
            <a:b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加註“跨領域</a:t>
            </a:r>
            <a:r>
              <a:rPr lang="en-US" altLang="zh-TW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:○○</a:t>
            </a: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學程”。</a:t>
            </a:r>
            <a:br>
              <a:rPr lang="en-US" altLang="zh-TW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跨校跨領域學程：</a:t>
            </a:r>
            <a:b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加註”修讀本校與○○大學合開跨校跨領域：○○學程”。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67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69"/>
    </mc:Choice>
    <mc:Fallback xmlns="">
      <p:transition spd="slow" advTm="1036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1286F012-5A91-471F-8CB0-44107D8D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97" y="365125"/>
            <a:ext cx="1443606" cy="132556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舉例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3633B2-25E7-43F7-8FB7-D5B68E0FD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5812" y="2223771"/>
            <a:ext cx="2222825" cy="967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紅色框選範圍內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必修的課程為</a:t>
            </a:r>
            <a:r>
              <a:rPr lang="en-US" altLang="zh-TW" dirty="0"/>
              <a:t>9</a:t>
            </a:r>
            <a:r>
              <a:rPr lang="zh-TW" altLang="en-US" dirty="0"/>
              <a:t>學分</a:t>
            </a:r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250D18A-8EAA-4BC7-B446-F77E3A65E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040" y="0"/>
            <a:ext cx="7625443" cy="6858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588F294-84ED-4566-B832-29D67B80A851}"/>
              </a:ext>
            </a:extLst>
          </p:cNvPr>
          <p:cNvSpPr/>
          <p:nvPr/>
        </p:nvSpPr>
        <p:spPr>
          <a:xfrm>
            <a:off x="2256639" y="1825624"/>
            <a:ext cx="5285064" cy="147124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16EF44-8581-4443-8C19-A35242C083D8}"/>
              </a:ext>
            </a:extLst>
          </p:cNvPr>
          <p:cNvSpPr/>
          <p:nvPr/>
        </p:nvSpPr>
        <p:spPr>
          <a:xfrm>
            <a:off x="2256639" y="3329529"/>
            <a:ext cx="5285064" cy="3495813"/>
          </a:xfrm>
          <a:prstGeom prst="rect">
            <a:avLst/>
          </a:prstGeom>
          <a:noFill/>
          <a:ln w="381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04073A5B-22B1-4503-81B4-5FDB66EF809D}"/>
              </a:ext>
            </a:extLst>
          </p:cNvPr>
          <p:cNvCxnSpPr>
            <a:stCxn id="6" idx="3"/>
          </p:cNvCxnSpPr>
          <p:nvPr/>
        </p:nvCxnSpPr>
        <p:spPr>
          <a:xfrm>
            <a:off x="7541703" y="2561248"/>
            <a:ext cx="187074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E5971F2F-5942-469E-9871-B02A202A1F51}"/>
              </a:ext>
            </a:extLst>
          </p:cNvPr>
          <p:cNvCxnSpPr/>
          <p:nvPr/>
        </p:nvCxnSpPr>
        <p:spPr>
          <a:xfrm>
            <a:off x="7541703" y="5077435"/>
            <a:ext cx="1870745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04AADCB9-FFD3-41FD-BB55-D86694A08BB3}"/>
              </a:ext>
            </a:extLst>
          </p:cNvPr>
          <p:cNvSpPr txBox="1">
            <a:spLocks/>
          </p:cNvSpPr>
          <p:nvPr/>
        </p:nvSpPr>
        <p:spPr>
          <a:xfrm>
            <a:off x="9515812" y="4634229"/>
            <a:ext cx="2518295" cy="8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/>
              <a:t>藍色框選範圍內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這些課程選修</a:t>
            </a:r>
            <a:r>
              <a:rPr lang="en-US" altLang="zh-TW" dirty="0"/>
              <a:t>6</a:t>
            </a:r>
            <a:r>
              <a:rPr lang="zh-TW" altLang="en-US" dirty="0"/>
              <a:t>個學分</a:t>
            </a:r>
          </a:p>
        </p:txBody>
      </p:sp>
    </p:spTree>
    <p:extLst>
      <p:ext uri="{BB962C8B-B14F-4D97-AF65-F5344CB8AC3E}">
        <p14:creationId xmlns:p14="http://schemas.microsoft.com/office/powerpoint/2010/main" val="424953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84"/>
    </mc:Choice>
    <mc:Fallback xmlns="">
      <p:transition spd="slow" advTm="1058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89A39E-00BD-49A6-98BE-BEC7F78E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5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他系專長學程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AE9BC2-1DCB-4F0A-925D-66EF24411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972"/>
            <a:ext cx="7012304" cy="4351338"/>
          </a:xfrm>
        </p:spPr>
        <p:txBody>
          <a:bodyPr>
            <a:noAutofit/>
          </a:bodyPr>
          <a:lstStyle/>
          <a:p>
            <a:pPr fontAlgn="ctr"/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</a:t>
            </a: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自學生一年級下學期至三年級間，開放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每學期第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公告期間辦理申請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變更。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t"/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申請項目</a:t>
            </a: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他系專長學程</a:t>
            </a:r>
          </a:p>
          <a:p>
            <a:pPr fontAlgn="ctr"/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修讀規定</a:t>
            </a: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他系專長學程：</a:t>
            </a:r>
            <a: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15~16</a:t>
            </a: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學分。</a:t>
            </a:r>
            <a:b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次專長：請修畢提供他系專長學程的學系開設之三門專業課程。</a:t>
            </a: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修讀完成後畢業證書按所修項目加註說明文字</a:t>
            </a: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他系專長學程：加註“○○專長學程”。</a:t>
            </a:r>
            <a:b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次專長：加註“○○次專長”。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5816256-FE95-4108-AAB4-5D86542AF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69844"/>
              </p:ext>
            </p:extLst>
          </p:nvPr>
        </p:nvGraphicFramePr>
        <p:xfrm>
          <a:off x="7850504" y="1027906"/>
          <a:ext cx="3217546" cy="514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768">
                  <a:extLst>
                    <a:ext uri="{9D8B030D-6E8A-4147-A177-3AD203B41FA5}">
                      <a16:colId xmlns:a16="http://schemas.microsoft.com/office/drawing/2014/main" val="2872897217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3481455465"/>
                    </a:ext>
                  </a:extLst>
                </a:gridCol>
              </a:tblGrid>
              <a:tr h="51474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學分數及修習科目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86234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49187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設計概論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552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設計素描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0319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設計繪畫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38592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色彩計畫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967159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電腦繪圖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972691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攝影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37830"/>
                  </a:ext>
                </a:extLst>
              </a:tr>
              <a:tr h="514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數位剪輯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810192"/>
                  </a:ext>
                </a:extLst>
              </a:tr>
              <a:tr h="51474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他系總學分數 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61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9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89"/>
    </mc:Choice>
    <mc:Fallback xmlns="">
      <p:transition spd="slow" advTm="1058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9C91FF-A1CB-4BFD-AD40-129D4AD5C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95" y="5677810"/>
            <a:ext cx="10515600" cy="1009344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 跨領域公告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https://ac.asia.edu.tw/files/15-1032-87583,c2349-1.php?Lang=zh-tw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457A19A-CFFD-42C2-BDA1-2750A1D61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44" y="675518"/>
            <a:ext cx="7350688" cy="5193195"/>
          </a:xfrm>
          <a:prstGeom prst="rect">
            <a:avLst/>
          </a:prstGeom>
        </p:spPr>
      </p:pic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845DF972-7C7E-423B-A1A5-0E3F9B1F1A43}"/>
              </a:ext>
            </a:extLst>
          </p:cNvPr>
          <p:cNvSpPr txBox="1">
            <a:spLocks/>
          </p:cNvSpPr>
          <p:nvPr/>
        </p:nvSpPr>
        <p:spPr>
          <a:xfrm>
            <a:off x="741295" y="895439"/>
            <a:ext cx="3327365" cy="100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詳情可至亞洲大學教務處網站查詢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906E29F-D99E-4C84-B6E7-90FC4E772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38" y="3843581"/>
            <a:ext cx="1714739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46"/>
    </mc:Choice>
    <mc:Fallback xmlns="">
      <p:transition spd="slow" advTm="10346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349</TotalTime>
  <Words>1176</Words>
  <Application>Microsoft Office PowerPoint</Application>
  <PresentationFormat>寬螢幕</PresentationFormat>
  <Paragraphs>162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新細明體</vt:lpstr>
      <vt:lpstr>Arial</vt:lpstr>
      <vt:lpstr>Century Gothic</vt:lpstr>
      <vt:lpstr>Garamond</vt:lpstr>
      <vt:lpstr>肥皂</vt:lpstr>
      <vt:lpstr>跨域學習介紹</vt:lpstr>
      <vt:lpstr>PowerPoint 簡報</vt:lpstr>
      <vt:lpstr>雙主修</vt:lpstr>
      <vt:lpstr>PowerPoint 簡報</vt:lpstr>
      <vt:lpstr>輔系</vt:lpstr>
      <vt:lpstr>跨領域學程</vt:lpstr>
      <vt:lpstr>舉例</vt:lpstr>
      <vt:lpstr>他系專長學程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DMD工讀生</dc:creator>
  <cp:lastModifiedBy>DMD工讀生</cp:lastModifiedBy>
  <cp:revision>29</cp:revision>
  <dcterms:created xsi:type="dcterms:W3CDTF">2021-05-05T00:29:49Z</dcterms:created>
  <dcterms:modified xsi:type="dcterms:W3CDTF">2021-05-06T03:52:34Z</dcterms:modified>
</cp:coreProperties>
</file>